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3" r:id="rId1"/>
    <p:sldMasterId id="2147483764" r:id="rId2"/>
    <p:sldMasterId id="2147483765" r:id="rId3"/>
  </p:sldMasterIdLst>
  <p:notesMasterIdLst>
    <p:notesMasterId r:id="rId5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308" r:id="rId14"/>
    <p:sldId id="265" r:id="rId15"/>
    <p:sldId id="270" r:id="rId16"/>
    <p:sldId id="268" r:id="rId17"/>
    <p:sldId id="30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 type="screen16x9"/>
  <p:notesSz cx="6858000" cy="9144000"/>
  <p:embeddedFontLst>
    <p:embeddedFont>
      <p:font typeface="Amatic SC" panose="020B0604020202020204" charset="-79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Inconsolata" panose="020B0604020202020204" charset="0"/>
      <p:regular r:id="rId62"/>
      <p:bold r:id="rId63"/>
    </p:embeddedFont>
    <p:embeddedFont>
      <p:font typeface="Roboto" panose="020B0604020202020204" charset="0"/>
      <p:regular r:id="rId64"/>
      <p:bold r:id="rId65"/>
      <p:italic r:id="rId66"/>
      <p:boldItalic r:id="rId67"/>
    </p:embeddedFont>
    <p:embeddedFont>
      <p:font typeface="Roboto Light" panose="020B0604020202020204" charset="0"/>
      <p:regular r:id="rId68"/>
      <p:bold r:id="rId69"/>
      <p:italic r:id="rId70"/>
      <p:boldItalic r:id="rId71"/>
    </p:embeddedFont>
    <p:embeddedFont>
      <p:font typeface="Roboto Medium" panose="020B0604020202020204" charset="0"/>
      <p:regular r:id="rId72"/>
      <p:bold r:id="rId73"/>
      <p:italic r:id="rId74"/>
      <p:boldItalic r:id="rId75"/>
    </p:embeddedFont>
    <p:embeddedFont>
      <p:font typeface="Roboto Thin" panose="020B060402020202020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52127D-E780-4720-8F48-25DA348A67EC}">
  <a:tblStyle styleId="{0352127D-E780-4720-8F48-25DA348A67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901" autoAdjust="0"/>
  </p:normalViewPr>
  <p:slideViewPr>
    <p:cSldViewPr snapToGrid="0">
      <p:cViewPr varScale="1">
        <p:scale>
          <a:sx n="192" d="100"/>
          <a:sy n="192" d="100"/>
        </p:scale>
        <p:origin x="2146" y="13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font" Target="fonts/font21.fntdata"/><Relationship Id="rId7" Type="http://schemas.openxmlformats.org/officeDocument/2006/relationships/slide" Target="slides/slide4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2.xml"/><Relationship Id="rId61" Type="http://schemas.openxmlformats.org/officeDocument/2006/relationships/font" Target="fonts/font6.fntdata"/><Relationship Id="rId82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7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388849bb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6" name="Google Shape;2046;g3388849bb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g3388849bb6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3388849bb6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3" name="Google Shape;2143;g3388849bb6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g3388849bb6_7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4c71db0298_0_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5" name="Google Shape;2135;g4c71db0298_0_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g4c71db0298_0_20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46a040fec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46a040fec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4c71db0298_0_2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7" name="Google Shape;2177;g4c71db0298_0_2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Google Shape;2178;g4c71db0298_0_2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4e0e62bf5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4e0e62bf5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642-45 (3 minutes)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c71db0298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8" name="Google Shape;2218;g4c71db0298_0_2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642-45 (3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219" name="Google Shape;2219;g4c71db0298_0_2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4e0e62bf5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4e0e62bf5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642-47 (5 minutes)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c71db0298_0_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2" name="Google Shape;2242;g4c71db0298_0_2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642-47 (5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647-52 (5 min)</a:t>
            </a:r>
          </a:p>
        </p:txBody>
      </p:sp>
      <p:sp>
        <p:nvSpPr>
          <p:cNvPr id="2243" name="Google Shape;2243;g4c71db0298_0_2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3388849bb6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4" name="Google Shape;2054;g3388849bb6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g3388849bb6_7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e0e62bf5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4e0e62bf5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4c71db0298_0_2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6" name="Google Shape;2266;g4c71db0298_0_2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652-57 (5 min) (high priority)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g4c71db0298_0_2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46a040fec_0_3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546a040fec_0_3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46a040fec_0_4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46a040fec_0_4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4c71db0298_0_2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8" name="Google Shape;2308;g4c71db0298_0_2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g4c71db0298_0_2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4c71db0298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4c71db0298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4e0e62bf5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4e0e62bf5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4c71db0298_0_2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6" name="Google Shape;2336;g4c71db0298_0_2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4c71db0298_0_2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4c71db0298_0_2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4c71db0298_0_2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388849bb6_7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3" name="Google Shape;2373;g3388849bb6_7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388849bb6_7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388849bb6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1" name="Google Shape;2061;g3388849bb6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g3388849bb6_7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388849bb6_7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0" name="Google Shape;2390;g3388849bb6_7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g3388849bb6_7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3388849bb6_7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1" name="Google Shape;2401;g3388849bb6_7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g3388849bb6_7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388849bb6_7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1" name="Google Shape;2411;g3388849bb6_7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g3388849bb6_7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3388849bb6_7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2" name="Google Shape;2422;g3388849bb6_7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g3388849bb6_7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388849bb6_7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3" name="Google Shape;2433;g3388849bb6_7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g3388849bb6_7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388849bb6_7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4" name="Google Shape;2444;g3388849bb6_7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g3388849bb6_7_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4e0e62bf5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4e0e62bf5b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546a040fec_0_4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2" name="Google Shape;2462;g546a040fec_0_4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15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546a040fec_0_4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e0e62bf5b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e0e62bf5b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Break before activity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3388849bb6_7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7" name="Google Shape;2497;g3388849bb6_7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15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optional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g3388849bb6_7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388849bb6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3" name="Google Shape;2073;g3388849bb6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g3388849bb6_7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4e0e62bf5b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4e0e62bf5b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388849bb6_7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7" name="Google Shape;2517;g3388849bb6_7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10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these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insttructions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g3388849bb6_7_3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3388849bb6_7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5" name="Google Shape;2535;g3388849bb6_7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Google Shape;2536;g3388849bb6_7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4e0e62bf5b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4e0e62bf5b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3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388849bb6_7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1" name="Google Shape;2551;g3388849bb6_7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8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g3388849bb6_7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3388849bb6_7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1" name="Google Shape;2571;g3388849bb6_7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shutterstock_288649979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2" name="Google Shape;2572;g3388849bb6_7_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3388849bb6_7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9" name="Google Shape;2579;g3388849bb6_7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Google Shape;2580;g3388849bb6_7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3388849bb6_7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6" name="Google Shape;2586;g3388849bb6_7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g3388849bb6_7_3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4e267e0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4e267e0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60 minutes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e267e090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4e267e090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Suggested Time: 60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– lookup </a:t>
            </a:r>
            <a:r>
              <a:rPr lang="en-US"/>
              <a:t>switch statements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388849bb6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0" name="Google Shape;2080;g3388849bb6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g3388849bb6_7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3388849bb6_7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3" name="Google Shape;2613;g3388849bb6_7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Google Shape;2614;g3388849bb6_7_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3388849bb6_7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0" name="Google Shape;2620;g3388849bb6_7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g3388849bb6_7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3388849bb6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8" name="Google Shape;2088;g3388849bb6_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388849bb6_7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4c71db0298_0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2" name="Google Shape;2102;g4c71db0298_0_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g4c71db0298_0_20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388849bb6_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0" name="Google Shape;2110;g3388849bb6_7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g3388849bb6_7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4c71db0298_0_2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7" name="Google Shape;2127;g4c71db0298_0_2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g4c71db0298_0_20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3" name="Google Shape;1713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4" name="Google Shape;1714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5" name="Google Shape;1715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6" name="Google Shape;1716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10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10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10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10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10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10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28" name="Google Shape;172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38" name="Google Shape;17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9" name="Google Shape;1739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1" name="Google Shape;1741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10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10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10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10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1" name="Google Shape;1751;p10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10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3" name="Google Shape;1753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3" name="Google Shape;17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4" name="Google Shape;1764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6" name="Google Shape;1766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10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10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10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10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10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78" name="Google Shape;1778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88" name="Google Shape;178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9" name="Google Shape;1789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1" name="Google Shape;1791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10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10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0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10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0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10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0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10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0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10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0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10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0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5" name="Google Shape;1805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7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6" name="Google Shape;1816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8" name="Google Shape;181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Google Shape;1819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0" name="Google Shape;1820;p10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1" name="Google Shape;182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0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10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0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0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0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3" name="Google Shape;1833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4" name="Google Shape;184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5" name="Google Shape;184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6" name="Google Shape;1846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7" name="Google Shape;1847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9" name="Google Shape;1849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0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10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3" name="Google Shape;1853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10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5" name="Google Shape;1855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10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0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61" name="Google Shape;1861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72" name="Google Shape;1872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3" name="Google Shape;187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4" name="Google Shape;1874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5" name="Google Shape;1875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11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1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1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1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1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7" name="Google Shape;1887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11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89" name="Google Shape;1889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9" name="Google Shape;1899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0" name="Google Shape;1900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2" name="Google Shape;1902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11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11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11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11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1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11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9" name="Google Shape;1909;p11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11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1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1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1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1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11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1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1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1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19" name="Google Shape;1919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0" name="Google Shape;1930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1" name="Google Shape;1931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2" name="Google Shape;1932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3" name="Google Shape;1933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1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8" name="Google Shape;1938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11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1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0" name="Google Shape;1950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1" name="Google Shape;196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3" name="Google Shape;196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4" name="Google Shape;1964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1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1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1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1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1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1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1" name="Google Shape;1981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2" name="Google Shape;1992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3" name="Google Shape;1993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4" name="Google Shape;1994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5" name="Google Shape;1995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1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1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1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1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1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1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1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11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2" name="Google Shape;2012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15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4" name="Google Shape;2024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25" name="Google Shape;202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1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27" name="Google Shape;2027;p11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2" name="Google Shape;2032;p11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3" name="Google Shape;20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1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8" name="Google Shape;2038;p11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1" name="Google Shape;2041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1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3" name="Google Shape;2043;p11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0" name="Google Shape;1040;p6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6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6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7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7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7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4" name="Google Shape;10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7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7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4" name="Google Shape;10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7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7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75" name="Google Shape;1075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7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0" name="Google Shape;109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1" name="Google Shape;1091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2" name="Google Shape;109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3" name="Google Shape;1093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7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76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9" name="Google Shape;1099;p76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76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2" name="Google Shape;110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3" name="Google Shape;110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4" name="Google Shape;1104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7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8" name="Google Shape;1108;p77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7" name="Google Shape;1117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8" name="Google Shape;1118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7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3" name="Google Shape;11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8" name="Google Shape;1128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7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80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4" name="Google Shape;113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5" name="Google Shape;113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80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38" name="Google Shape;1138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9" name="Google Shape;1139;p8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8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81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81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0" name="Google Shape;115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4" name="Google Shape;115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8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82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82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8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0" name="Google Shape;116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8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8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83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8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8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8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4" name="Google Shape;117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5" name="Google Shape;11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6" name="Google Shape;1176;p84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8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9" name="Google Shape;117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0" name="Google Shape;1180;p8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8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6" name="Google Shape;118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8" name="Google Shape;118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9" name="Google Shape;1189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0" name="Google Shape;1190;p8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1" name="Google Shape;119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8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4" name="Google Shape;119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8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7" name="Google Shape;119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8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0" name="Google Shape;120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2" name="Google Shape;1202;p85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85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85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85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3" name="Google Shape;121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4" name="Google Shape;1214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5" name="Google Shape;12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8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8" name="Google Shape;121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8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1" name="Google Shape;122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4" name="Google Shape;122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8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7" name="Google Shape;122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" name="Google Shape;1229;p8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8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8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6" name="Google Shape;1236;p8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7" name="Google Shape;123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5" name="Google Shape;1245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6" name="Google Shape;1246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7" name="Google Shape;124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8" name="Google Shape;1248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9" name="Google Shape;1249;p8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0" name="Google Shape;1250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8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8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5" name="Google Shape;1255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8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8" name="Google Shape;1258;p8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9" name="Google Shape;1259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8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2" name="Google Shape;1262;p8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3" name="Google Shape;1263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8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8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7" name="Google Shape;126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8" name="Google Shape;126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9" name="Google Shape;1269;p8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8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1" name="Google Shape;1271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87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87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8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87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87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82" name="Google Shape;1282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3" name="Google Shape;12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4" name="Google Shape;128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5" name="Google Shape;1285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6" name="Google Shape;128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7" name="Google Shape;128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8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2" name="Google Shape;129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4" name="Google Shape;129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5" name="Google Shape;129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6" name="Google Shape;129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" name="Google Shape;129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0" name="Google Shape;130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4" name="Google Shape;130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8" name="Google Shape;130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8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8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8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8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9" name="Google Shape;13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1" name="Google Shape;13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23" name="Google Shape;1323;p8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4" name="Google Shape;132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8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8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8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29" name="Google Shape;132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89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8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4" name="Google Shape;133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8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8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39" name="Google Shape;133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89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8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4" name="Google Shape;134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9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8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8" name="Google Shape;1348;p8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49" name="Google Shape;134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8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8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8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4" name="Google Shape;135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8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0" name="Google Shape;136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1" name="Google Shape;1361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2" name="Google Shape;136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3" name="Google Shape;1363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9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9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6" name="Google Shape;136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9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9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9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1" name="Google Shape;137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9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9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9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6" name="Google Shape;137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9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9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9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1" name="Google Shape;138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9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9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9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6" name="Google Shape;138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90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9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9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1" name="Google Shape;139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3" name="Google Shape;1393;p90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9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9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6" name="Google Shape;13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90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9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9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1" name="Google Shape;14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3" name="Google Shape;1403;p90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7" name="Google Shape;140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8" name="Google Shape;140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9" name="Google Shape;140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0" name="Google Shape;141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3" name="Google Shape;141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9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8" name="Google Shape;141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9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3" name="Google Shape;142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9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8" name="Google Shape;142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9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3" name="Google Shape;143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91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8" name="Google Shape;143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91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3" name="Google Shape;144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9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8" name="Google Shape;144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9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4" name="Google Shape;145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5" name="Google Shape;1455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7" name="Google Shape;1457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8" name="Google Shape;1458;p9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59" name="Google Shape;145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9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92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9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4" name="Google Shape;1464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9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92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8" name="Google Shape;1468;p9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69" name="Google Shape;146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9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92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8" name="Google Shape;147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9" name="Google Shape;1479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0" name="Google Shape;1480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1" name="Google Shape;1481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2" name="Google Shape;1482;p9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3" name="Google Shape;1483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9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9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9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9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89" name="Google Shape;1489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9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9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6" name="Google Shape;149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8" name="Google Shape;149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9" name="Google Shape;1499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9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9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9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9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6" name="Google Shape;1506;p9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9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9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9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9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9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3" name="Google Shape;1513;p9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9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94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6" name="Google Shape;1516;p94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94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94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94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9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9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9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9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9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9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9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9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9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9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9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9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9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9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2" name="Google Shape;1592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0" name="Google Shape;1600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1" name="Google Shape;1601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2" name="Google Shape;1602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3" name="Google Shape;1603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9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9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9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9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9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9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9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3" name="Google Shape;161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9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1" name="Google Shape;162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2" name="Google Shape;162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4" name="Google Shape;1624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5" name="Google Shape;1625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6" name="Google Shape;1626;p10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10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10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10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10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5" name="Google Shape;163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4" name="Google Shape;164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5" name="Google Shape;164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6" name="Google Shape;1646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8" name="Google Shape;1648;p10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10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3" name="Google Shape;1653;p10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4" name="Google Shape;1654;p10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10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7" name="Google Shape;1657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6" name="Google Shape;16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7" name="Google Shape;1667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8" name="Google Shape;16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9" name="Google Shape;1669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10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10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10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10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10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88" name="Google Shape;1688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9" name="Google Shape;1689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0" name="Google Shape;1690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1" name="Google Shape;1691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10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10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10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10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10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10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10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10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0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10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0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3" name="Google Shape;170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72.xml"/><Relationship Id="rId5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8" r:id="rId49"/>
    <p:sldLayoutId id="2147483709" r:id="rId50"/>
    <p:sldLayoutId id="2147483710" r:id="rId51"/>
    <p:sldLayoutId id="2147483711" r:id="rId52"/>
    <p:sldLayoutId id="2147483712" r:id="rId53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1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3.2</a:t>
            </a:r>
            <a:endParaRPr/>
          </a:p>
        </p:txBody>
      </p:sp>
      <p:sp>
        <p:nvSpPr>
          <p:cNvPr id="2050" name="Google Shape;2050;p11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51" name="Google Shape;2051;p11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6" name="Google Shape;2146;p129"/>
          <p:cNvGraphicFramePr/>
          <p:nvPr>
            <p:extLst>
              <p:ext uri="{D42A27DB-BD31-4B8C-83A1-F6EECF244321}">
                <p14:modId xmlns:p14="http://schemas.microsoft.com/office/powerpoint/2010/main" val="1592628164"/>
              </p:ext>
            </p:extLst>
          </p:nvPr>
        </p:nvGraphicFramePr>
        <p:xfrm>
          <a:off x="2120237" y="1628600"/>
          <a:ext cx="4903525" cy="7310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490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30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47" name="Google Shape;2147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638" y="2524024"/>
            <a:ext cx="4744724" cy="211556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9" name="Google Shape;2149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Variables</a:t>
            </a:r>
            <a:endParaRPr/>
          </a:p>
        </p:txBody>
      </p:sp>
      <p:sp>
        <p:nvSpPr>
          <p:cNvPr id="2150" name="Google Shape;2150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51" name="Google Shape;2151;p12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29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discreetly to the debugger.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5" name="Google Shape;2155;p12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/>
        </p:nvGraphicFramePr>
        <p:xfrm>
          <a:off x="369363" y="1477175"/>
          <a:ext cx="5488400" cy="19791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definitely rock!’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‘The question is, do “you”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‘How much do you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1" name="Google Shape;139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11</a:t>
            </a:fld>
            <a:endParaRPr/>
          </a:p>
        </p:txBody>
      </p:sp>
      <p:sp>
        <p:nvSpPr>
          <p:cNvPr id="1392" name="Google Shape;139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 animBg="1"/>
      <p:bldP spid="1410" grpId="0" animBg="1"/>
      <p:bldP spid="14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9" name="Google Shape;213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28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What is an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 array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97" name="Google Shape;2197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Arrays </a:t>
            </a:r>
            <a:endParaRPr/>
          </a:p>
        </p:txBody>
      </p:sp>
      <p:sp>
        <p:nvSpPr>
          <p:cNvPr id="2199" name="Google Shape;2199;p13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33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a type of variable that are collections.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3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202" name="Google Shape;2202;p13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203" name="Google Shape;2203;p133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objects, anything.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4" name="Google Shape;2204;p133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element of the array is marked by an </a:t>
            </a:r>
            <a:r>
              <a:rPr lang="en" sz="20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Indexes always start with 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5" name="Google Shape;2205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8" name="Google Shape;2208;p133"/>
          <p:cNvGraphicFramePr/>
          <p:nvPr/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"Tommy"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"Doug"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"Oblina"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81" name="Google Shape;218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31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How do we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check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conditions?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470" name="Google Shape;147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>
            <p:extLst>
              <p:ext uri="{D42A27DB-BD31-4B8C-83A1-F6EECF244321}">
                <p14:modId xmlns:p14="http://schemas.microsoft.com/office/powerpoint/2010/main" val="2247911106"/>
              </p:ext>
            </p:extLst>
          </p:nvPr>
        </p:nvGraphicFramePr>
        <p:xfrm>
          <a:off x="1" y="1540938"/>
          <a:ext cx="9144000" cy="32487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87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anime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(</a:t>
                      </a:r>
                      <a:r>
                        <a:rPr lang="en-US" sz="1600" dirty="0" err="1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doesLikeAnime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doesLikeAnime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 like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anime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!’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live action 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doesLikeLiveAction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doesLikeLiveAction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 like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live action!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visual media."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4" name="Google Shape;2214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3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3" name="Google Shape;2223;p13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24" name="Google Shape;2224;p13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35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Re-examine </a:t>
            </a:r>
            <a:r>
              <a:rPr lang="en-US" dirty="0"/>
              <a:t>14-JSDissect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6" name="Google Shape;2226;p13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35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35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See if you can better understand how it works—at this point in today’s class.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5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Prepare to share once the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0" name="Google Shape;2230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929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8" name="Google Shape;2238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Array Logging (</a:t>
            </a:r>
            <a:r>
              <a:rPr lang="en-US" dirty="0"/>
              <a:t>15-CoolPeopleArray)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6" name="Google Shape;2246;p13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13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48" name="Google Shape;2248;p137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37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Follow the instructions provided in the file to </a:t>
            </a:r>
            <a:r>
              <a:rPr lang="en" sz="20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0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of the names in the </a:t>
            </a:r>
            <a:r>
              <a:rPr lang="en" sz="20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coolPeople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variable.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3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37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3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You should be repeating the same line 6 times.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3" name="Google Shape;2253;p137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Be prepared to share once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4" name="Google Shape;2254;p13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3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3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2058" name="Google Shape;2058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Array Setting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2" name="Google Shape;2262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3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Array Setting (</a:t>
            </a:r>
            <a:r>
              <a:rPr lang="en-US" dirty="0"/>
              <a:t>16-ArraySetting)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0" name="Google Shape;2270;p13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1" name="Google Shape;2271;p13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72" name="Google Shape;2272;p139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9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Follow the instructions in the file provided to convert each item in the array to lowercase.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9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9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39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Make sure to only add in lines of code where instructed.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39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You will need to use the method </a:t>
            </a:r>
            <a:r>
              <a:rPr lang="en" sz="2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. Research if you don’t remember how to use it.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8" name="Google Shape;2278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3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3279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139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39"/>
          <p:cNvSpPr txBox="1">
            <a:spLocks noGrp="1"/>
          </p:cNvSpPr>
          <p:nvPr>
            <p:ph type="subTitle" idx="4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3" name="Google Shape;2283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89" name="Google Shape;2289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90" name="Google Shape;2290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292" name="Google Shape;2292;p140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93" name="Google Shape;2293;p140"/>
          <p:cNvGraphicFramePr/>
          <p:nvPr/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99" name="Google Shape;2299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300" name="Google Shape;2300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22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302" name="Google Shape;2302;p141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3" name="Google Shape;2303;p141"/>
          <p:cNvGraphicFramePr/>
          <p:nvPr/>
        </p:nvGraphicFramePr>
        <p:xfrm>
          <a:off x="455150" y="28524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04" name="Google Shape;2304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5225" y="29020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41"/>
          <p:cNvSpPr/>
          <p:nvPr/>
        </p:nvSpPr>
        <p:spPr>
          <a:xfrm>
            <a:off x="5408875" y="38035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4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312" name="Google Shape;231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02" y="535775"/>
            <a:ext cx="1192200" cy="16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42"/>
          <p:cNvSpPr txBox="1">
            <a:spLocks noGrp="1"/>
          </p:cNvSpPr>
          <p:nvPr>
            <p:ph type="title"/>
          </p:nvPr>
        </p:nvSpPr>
        <p:spPr>
          <a:xfrm>
            <a:off x="274350" y="22663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What’s wrong here?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314" name="Google Shape;2314;p142"/>
          <p:cNvGraphicFramePr/>
          <p:nvPr/>
        </p:nvGraphicFramePr>
        <p:xfrm>
          <a:off x="836150" y="30048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15" name="Google Shape;2315;p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6225" y="30544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42"/>
          <p:cNvSpPr/>
          <p:nvPr/>
        </p:nvSpPr>
        <p:spPr>
          <a:xfrm>
            <a:off x="5789875" y="39559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 (DRY)</a:t>
            </a:r>
            <a:endParaRPr/>
          </a:p>
        </p:txBody>
      </p:sp>
      <p:sp>
        <p:nvSpPr>
          <p:cNvPr id="2322" name="Google Shape;2322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23" name="Google Shape;2323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highlight>
                  <a:srgbClr val="FFFF00"/>
                </a:highlight>
              </a:rPr>
              <a:t>Repeated Code!</a:t>
            </a:r>
            <a:r>
              <a:rPr lang="en">
                <a:highlight>
                  <a:srgbClr val="FFFF00"/>
                </a:highlight>
              </a:rPr>
              <a:t> </a:t>
            </a:r>
            <a:r>
              <a:rPr lang="en"/>
              <a:t>Let’s be more efficient.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24" name="Google Shape;2324;p143"/>
          <p:cNvGraphicFramePr/>
          <p:nvPr/>
        </p:nvGraphicFramePr>
        <p:xfrm>
          <a:off x="836150" y="17856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25" name="Google Shape;2325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6225" y="18352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43"/>
          <p:cNvSpPr/>
          <p:nvPr/>
        </p:nvSpPr>
        <p:spPr>
          <a:xfrm>
            <a:off x="5789875" y="27367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14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For Loop Dissection (</a:t>
            </a:r>
            <a:r>
              <a:rPr lang="en-US" dirty="0"/>
              <a:t>17-MyFirstLoop)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0" name="Google Shape;2340;p14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1" name="Google Shape;2341;p14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42" name="Google Shape;2342;p14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145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With a partner, spend a few moments trying to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analyze and debug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 code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1352550" y="23957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145"/>
          <p:cNvSpPr txBox="1">
            <a:spLocks noGrp="1"/>
          </p:cNvSpPr>
          <p:nvPr>
            <p:ph type="subTitle" idx="2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Try to explain to one another what is happening in each line of code.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145"/>
          <p:cNvSpPr txBox="1">
            <a:spLocks noGrp="1"/>
          </p:cNvSpPr>
          <p:nvPr>
            <p:ph type="subTitle" idx="3"/>
          </p:nvPr>
        </p:nvSpPr>
        <p:spPr>
          <a:xfrm>
            <a:off x="0" y="23981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Feel free to do research if you are stumped. As a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, look into the phrase “for loop”.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8" name="Google Shape;2348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45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4041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45"/>
          <p:cNvSpPr/>
          <p:nvPr/>
        </p:nvSpPr>
        <p:spPr>
          <a:xfrm>
            <a:off x="1352475" y="31038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145"/>
          <p:cNvSpPr txBox="1">
            <a:spLocks noGrp="1"/>
          </p:cNvSpPr>
          <p:nvPr>
            <p:ph type="subTitle" idx="4"/>
          </p:nvPr>
        </p:nvSpPr>
        <p:spPr>
          <a:xfrm>
            <a:off x="-12300" y="31062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3" name="Google Shape;2353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998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59" name="Google Shape;2359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60" name="Google Shape;2360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loops are </a:t>
            </a:r>
            <a:r>
              <a:rPr lang="en" b="1"/>
              <a:t>critical</a:t>
            </a:r>
            <a:r>
              <a:rPr lang="en"/>
              <a:t> in programming. </a:t>
            </a:r>
            <a:br>
              <a:rPr lang="en"/>
            </a:br>
            <a:r>
              <a:rPr lang="en"/>
              <a:t>We use for loops to run </a:t>
            </a:r>
            <a:r>
              <a:rPr lang="en" b="1"/>
              <a:t>repeated blocks of code</a:t>
            </a:r>
            <a:r>
              <a:rPr lang="en"/>
              <a:t> over a set period.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for loop is composed of a: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361" name="Google Shape;2361;p146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866" y="3097050"/>
            <a:ext cx="7878312" cy="20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6"/>
          <p:cNvSpPr/>
          <p:nvPr/>
        </p:nvSpPr>
        <p:spPr>
          <a:xfrm>
            <a:off x="4375675" y="1499700"/>
            <a:ext cx="4333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46"/>
          <p:cNvSpPr txBox="1">
            <a:spLocks noGrp="1"/>
          </p:cNvSpPr>
          <p:nvPr>
            <p:ph type="subTitle" idx="1"/>
          </p:nvPr>
        </p:nvSpPr>
        <p:spPr>
          <a:xfrm>
            <a:off x="3330649" y="1513388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Variable declaration or counter (iterator)</a:t>
            </a:r>
            <a:endParaRPr dirty="0">
              <a:latin typeface="+mn-lt"/>
            </a:endParaRPr>
          </a:p>
        </p:txBody>
      </p:sp>
      <p:pic>
        <p:nvPicPr>
          <p:cNvPr id="2364" name="Google Shape;2364;p14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3760418" y="150965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46"/>
          <p:cNvSpPr/>
          <p:nvPr/>
        </p:nvSpPr>
        <p:spPr>
          <a:xfrm>
            <a:off x="4363375" y="2004125"/>
            <a:ext cx="43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46"/>
          <p:cNvSpPr txBox="1">
            <a:spLocks noGrp="1"/>
          </p:cNvSpPr>
          <p:nvPr>
            <p:ph type="subTitle" idx="2"/>
          </p:nvPr>
        </p:nvSpPr>
        <p:spPr>
          <a:xfrm>
            <a:off x="3318349" y="2017825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Loop condition</a:t>
            </a:r>
            <a:endParaRPr sz="1800" dirty="0">
              <a:latin typeface="+mn-lt"/>
            </a:endParaRPr>
          </a:p>
        </p:txBody>
      </p:sp>
      <p:pic>
        <p:nvPicPr>
          <p:cNvPr id="2367" name="Google Shape;2367;p14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3748118" y="20140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146"/>
          <p:cNvSpPr/>
          <p:nvPr/>
        </p:nvSpPr>
        <p:spPr>
          <a:xfrm>
            <a:off x="4375675" y="2531838"/>
            <a:ext cx="43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46"/>
          <p:cNvSpPr txBox="1">
            <a:spLocks noGrp="1"/>
          </p:cNvSpPr>
          <p:nvPr>
            <p:ph type="subTitle" idx="3"/>
          </p:nvPr>
        </p:nvSpPr>
        <p:spPr>
          <a:xfrm>
            <a:off x="3330649" y="2545538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Iteration (addition)</a:t>
            </a:r>
            <a:endParaRPr sz="1800" dirty="0">
              <a:latin typeface="+mn-lt"/>
            </a:endParaRPr>
          </a:p>
        </p:txBody>
      </p:sp>
      <p:pic>
        <p:nvPicPr>
          <p:cNvPr id="2370" name="Google Shape;2370;p14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3760418" y="25418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7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295" y="8532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7"/>
          <p:cNvSpPr/>
          <p:nvPr/>
        </p:nvSpPr>
        <p:spPr>
          <a:xfrm>
            <a:off x="2382525" y="2115950"/>
            <a:ext cx="504900" cy="2377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147"/>
          <p:cNvSpPr/>
          <p:nvPr/>
        </p:nvSpPr>
        <p:spPr>
          <a:xfrm>
            <a:off x="3956575" y="2115950"/>
            <a:ext cx="504900" cy="2356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47"/>
          <p:cNvSpPr/>
          <p:nvPr/>
        </p:nvSpPr>
        <p:spPr>
          <a:xfrm rot="-2043">
            <a:off x="5429675" y="2116100"/>
            <a:ext cx="504900" cy="2356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47"/>
          <p:cNvSpPr/>
          <p:nvPr/>
        </p:nvSpPr>
        <p:spPr>
          <a:xfrm>
            <a:off x="2306625" y="1778750"/>
            <a:ext cx="656700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47"/>
          <p:cNvSpPr/>
          <p:nvPr/>
        </p:nvSpPr>
        <p:spPr>
          <a:xfrm>
            <a:off x="3026375" y="1778775"/>
            <a:ext cx="2403300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47"/>
          <p:cNvSpPr txBox="1"/>
          <p:nvPr/>
        </p:nvSpPr>
        <p:spPr>
          <a:xfrm>
            <a:off x="2077725" y="4408350"/>
            <a:ext cx="14229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Iterator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147"/>
          <p:cNvSpPr txBox="1"/>
          <p:nvPr/>
        </p:nvSpPr>
        <p:spPr>
          <a:xfrm>
            <a:off x="3575575" y="4308800"/>
            <a:ext cx="18603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Condition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147"/>
          <p:cNvSpPr txBox="1"/>
          <p:nvPr/>
        </p:nvSpPr>
        <p:spPr>
          <a:xfrm>
            <a:off x="5078225" y="4308800"/>
            <a:ext cx="15909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Increment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5" name="Google Shape;2385;p147"/>
          <p:cNvSpPr/>
          <p:nvPr/>
        </p:nvSpPr>
        <p:spPr>
          <a:xfrm>
            <a:off x="5459225" y="1774525"/>
            <a:ext cx="395700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87" name="Google Shape;2387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065" name="Google Shape;2065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2066" name="Google Shape;2066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67" name="Google Shape;2067;p12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Array Assignments</a:t>
            </a:r>
            <a:endParaRPr sz="1800"/>
          </a:p>
        </p:txBody>
      </p:sp>
      <p:sp>
        <p:nvSpPr>
          <p:cNvPr id="2068" name="Google Shape;2068;p12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Concept of for Loops</a:t>
            </a:r>
            <a:endParaRPr sz="1800"/>
          </a:p>
        </p:txBody>
      </p:sp>
      <p:sp>
        <p:nvSpPr>
          <p:cNvPr id="2069" name="Google Shape;2069;p12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Art of Pseudocoding</a:t>
            </a:r>
            <a:endParaRPr sz="1800"/>
          </a:p>
        </p:txBody>
      </p:sp>
      <p:sp>
        <p:nvSpPr>
          <p:cNvPr id="2070" name="Google Shape;2070;p12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Rock-Paper-Scissors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3" name="Google Shape;2393;p148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720" y="1520699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148"/>
          <p:cNvSpPr/>
          <p:nvPr/>
        </p:nvSpPr>
        <p:spPr>
          <a:xfrm>
            <a:off x="6033850" y="2656725"/>
            <a:ext cx="1384800" cy="32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148"/>
          <p:cNvSpPr/>
          <p:nvPr/>
        </p:nvSpPr>
        <p:spPr>
          <a:xfrm>
            <a:off x="988875" y="2656725"/>
            <a:ext cx="799800" cy="32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97" name="Google Shape;2397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between the { } gets repeated each time the iterator is smaller than the condition (in this case, as long as  i &lt; 4).</a:t>
            </a:r>
            <a:endParaRPr/>
          </a:p>
        </p:txBody>
      </p:sp>
      <p:sp>
        <p:nvSpPr>
          <p:cNvPr id="2398" name="Google Shape;2398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p149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295" y="13698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49"/>
          <p:cNvSpPr/>
          <p:nvPr/>
        </p:nvSpPr>
        <p:spPr>
          <a:xfrm>
            <a:off x="1277300" y="3181350"/>
            <a:ext cx="2187300" cy="1257300"/>
          </a:xfrm>
          <a:prstGeom prst="rect">
            <a:avLst/>
          </a:prstGeom>
          <a:noFill/>
          <a:ln w="635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For-Loop</a:t>
            </a:r>
            <a:endParaRPr/>
          </a:p>
        </p:txBody>
      </p:sp>
      <p:sp>
        <p:nvSpPr>
          <p:cNvPr id="2407" name="Google Shape;2407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code “loops” through and prints each element in the array.</a:t>
            </a:r>
            <a:endParaRPr/>
          </a:p>
        </p:txBody>
      </p:sp>
      <p:sp>
        <p:nvSpPr>
          <p:cNvPr id="2408" name="Google Shape;2408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4" name="Google Shape;2414;p150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725" y="8424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5" name="Google Shape;241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Loop</a:t>
            </a:r>
            <a:endParaRPr/>
          </a:p>
        </p:txBody>
      </p:sp>
      <p:sp>
        <p:nvSpPr>
          <p:cNvPr id="2416" name="Google Shape;2416;p150"/>
          <p:cNvSpPr txBox="1">
            <a:spLocks noGrp="1"/>
          </p:cNvSpPr>
          <p:nvPr>
            <p:ph type="subTitle" idx="1"/>
          </p:nvPr>
        </p:nvSpPr>
        <p:spPr>
          <a:xfrm>
            <a:off x="0" y="2556900"/>
            <a:ext cx="9144000" cy="364800"/>
          </a:xfrm>
          <a:prstGeom prst="rect">
            <a:avLst/>
          </a:prstGeom>
        </p:spPr>
        <p:txBody>
          <a:bodyPr spcFirstLastPara="1" wrap="square" lIns="19202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0 …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Carrots”)</a:t>
            </a:r>
            <a:endParaRPr/>
          </a:p>
        </p:txBody>
      </p:sp>
      <p:sp>
        <p:nvSpPr>
          <p:cNvPr id="2417" name="Google Shape;2417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18" name="Google Shape;2418;p150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19" name="Google Shape;2419;p150"/>
          <p:cNvSpPr/>
          <p:nvPr/>
        </p:nvSpPr>
        <p:spPr>
          <a:xfrm>
            <a:off x="18495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5" name="Google Shape;2425;p151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725" y="7662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51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36576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1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Peas”)</a:t>
            </a:r>
            <a:endParaRPr/>
          </a:p>
        </p:txBody>
      </p:sp>
      <p:graphicFrame>
        <p:nvGraphicFramePr>
          <p:cNvPr id="2427" name="Google Shape;2427;p151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28" name="Google Shape;2428;p151"/>
          <p:cNvSpPr/>
          <p:nvPr/>
        </p:nvSpPr>
        <p:spPr>
          <a:xfrm>
            <a:off x="34497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6" name="Google Shape;2436;p152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890" y="7115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39" name="Google Shape;2439;p152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14630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2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Lettuce”)</a:t>
            </a:r>
            <a:endParaRPr/>
          </a:p>
        </p:txBody>
      </p:sp>
      <p:graphicFrame>
        <p:nvGraphicFramePr>
          <p:cNvPr id="2440" name="Google Shape;2440;p152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41" name="Google Shape;2441;p152"/>
          <p:cNvSpPr/>
          <p:nvPr/>
        </p:nvSpPr>
        <p:spPr>
          <a:xfrm>
            <a:off x="50499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" name="Google Shape;2447;p153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715" y="753575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50" name="Google Shape;2450;p153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32004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3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Tomatoes”)</a:t>
            </a:r>
            <a:endParaRPr/>
          </a:p>
        </p:txBody>
      </p:sp>
      <p:graphicFrame>
        <p:nvGraphicFramePr>
          <p:cNvPr id="2451" name="Google Shape;2451;p153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2" name="Google Shape;2452;p153"/>
          <p:cNvSpPr/>
          <p:nvPr/>
        </p:nvSpPr>
        <p:spPr>
          <a:xfrm>
            <a:off x="67263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5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Loop Zoo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For Loop Zoo (</a:t>
            </a:r>
            <a:r>
              <a:rPr lang="en-US" dirty="0"/>
              <a:t>18-ZooLoop)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6" name="Google Shape;2466;p15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7" name="Google Shape;2467;p15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68" name="Google Shape;2468;p155"/>
          <p:cNvGraphicFramePr/>
          <p:nvPr/>
        </p:nvGraphicFramePr>
        <p:xfrm>
          <a:off x="1352550" y="2723313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69" name="Google Shape;2469;p155"/>
          <p:cNvSpPr/>
          <p:nvPr/>
        </p:nvSpPr>
        <p:spPr>
          <a:xfrm>
            <a:off x="1352550" y="856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0" name="Google Shape;2470;p155"/>
          <p:cNvGrpSpPr/>
          <p:nvPr/>
        </p:nvGrpSpPr>
        <p:grpSpPr>
          <a:xfrm>
            <a:off x="457200" y="856825"/>
            <a:ext cx="776900" cy="486300"/>
            <a:chOff x="457200" y="1466425"/>
            <a:chExt cx="776900" cy="486300"/>
          </a:xfrm>
        </p:grpSpPr>
        <p:sp>
          <p:nvSpPr>
            <p:cNvPr id="2471" name="Google Shape;2471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3" name="Google Shape;2473;p155"/>
          <p:cNvSpPr txBox="1">
            <a:spLocks noGrp="1"/>
          </p:cNvSpPr>
          <p:nvPr>
            <p:ph type="subTitle" idx="1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Spend a few moments rewriting the code below using a for loop.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4" name="Google Shape;2474;p155"/>
          <p:cNvSpPr/>
          <p:nvPr/>
        </p:nvSpPr>
        <p:spPr>
          <a:xfrm>
            <a:off x="1352550" y="1447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5" name="Google Shape;2475;p155"/>
          <p:cNvGrpSpPr/>
          <p:nvPr/>
        </p:nvGrpSpPr>
        <p:grpSpPr>
          <a:xfrm>
            <a:off x="457200" y="1447900"/>
            <a:ext cx="776900" cy="486300"/>
            <a:chOff x="457200" y="1466425"/>
            <a:chExt cx="776900" cy="486300"/>
          </a:xfrm>
        </p:grpSpPr>
        <p:sp>
          <p:nvSpPr>
            <p:cNvPr id="2476" name="Google Shape;2476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7" name="Google Shape;2477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8" name="Google Shape;2478;p155"/>
          <p:cNvSpPr/>
          <p:nvPr/>
        </p:nvSpPr>
        <p:spPr>
          <a:xfrm>
            <a:off x="1352550" y="2038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155"/>
          <p:cNvGrpSpPr/>
          <p:nvPr/>
        </p:nvGrpSpPr>
        <p:grpSpPr>
          <a:xfrm>
            <a:off x="457200" y="2038975"/>
            <a:ext cx="776900" cy="486300"/>
            <a:chOff x="457200" y="1466425"/>
            <a:chExt cx="776900" cy="486300"/>
          </a:xfrm>
        </p:grpSpPr>
        <p:sp>
          <p:nvSpPr>
            <p:cNvPr id="2480" name="Google Shape;2480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2" name="Google Shape;2482;p155"/>
          <p:cNvSpPr txBox="1">
            <a:spLocks noGrp="1"/>
          </p:cNvSpPr>
          <p:nvPr>
            <p:ph type="subTitle" idx="2"/>
          </p:nvPr>
        </p:nvSpPr>
        <p:spPr>
          <a:xfrm>
            <a:off x="-12075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need help, use the code from the previous example as a guide.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155"/>
          <p:cNvSpPr txBox="1">
            <a:spLocks noGrp="1"/>
          </p:cNvSpPr>
          <p:nvPr>
            <p:ph type="subTitle" idx="3"/>
          </p:nvPr>
        </p:nvSpPr>
        <p:spPr>
          <a:xfrm>
            <a:off x="-12075" y="2058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try to explain to the person next to you how your code works.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Another Loop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/>
          <p:nvPr/>
        </p:nvSpPr>
        <p:spPr>
          <a:xfrm>
            <a:off x="442500" y="1183050"/>
            <a:ext cx="7058700" cy="2573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Another Loop (</a:t>
            </a:r>
            <a:r>
              <a:rPr lang="en-US" dirty="0"/>
              <a:t>19-AnotherLoop)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2" name="Google Shape;2502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scratch, create a for loop that prints the following lines: </a:t>
            </a:r>
            <a:endParaRPr/>
          </a:p>
        </p:txBody>
      </p:sp>
      <p:sp>
        <p:nvSpPr>
          <p:cNvPr id="2503" name="Google Shape;2503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4" name="Google Shape;2504;p15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05" name="Google Shape;250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5" y="3895399"/>
            <a:ext cx="875552" cy="8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158"/>
          <p:cNvSpPr txBox="1"/>
          <p:nvPr/>
        </p:nvSpPr>
        <p:spPr>
          <a:xfrm>
            <a:off x="817500" y="1231779"/>
            <a:ext cx="6312300" cy="21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0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1 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2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3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4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07" name="Google Shape;2507;p158"/>
          <p:cNvSpPr txBox="1"/>
          <p:nvPr/>
        </p:nvSpPr>
        <p:spPr>
          <a:xfrm>
            <a:off x="1120550" y="4215500"/>
            <a:ext cx="4071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time, don’t use an array!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Recap</a:t>
            </a:r>
            <a:endParaRPr/>
          </a:p>
        </p:txBody>
      </p:sp>
      <p:sp>
        <p:nvSpPr>
          <p:cNvPr id="2077" name="Google Shape;2077;p1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5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1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15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0" name="Google Shape;2520;p160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125" y="1642450"/>
            <a:ext cx="7187126" cy="7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3" name="Google Shape;2523;p1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24" name="Google Shape;2524;p160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60"/>
          <p:cNvSpPr txBox="1">
            <a:spLocks noGrp="1"/>
          </p:cNvSpPr>
          <p:nvPr>
            <p:ph type="subTitle" idx="1"/>
          </p:nvPr>
        </p:nvSpPr>
        <p:spPr>
          <a:xfrm>
            <a:off x="12224" y="940800"/>
            <a:ext cx="8831193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Starting from scratch, write code that loops through the following array: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160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60"/>
          <p:cNvSpPr/>
          <p:nvPr/>
        </p:nvSpPr>
        <p:spPr>
          <a:xfrm>
            <a:off x="1352550" y="32339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160"/>
          <p:cNvSpPr txBox="1">
            <a:spLocks noGrp="1"/>
          </p:cNvSpPr>
          <p:nvPr>
            <p:ph type="subTitle" idx="2"/>
          </p:nvPr>
        </p:nvSpPr>
        <p:spPr>
          <a:xfrm>
            <a:off x="-12226" y="2538350"/>
            <a:ext cx="950181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 </a:t>
            </a:r>
            <a:r>
              <a:rPr lang="en" sz="16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6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to display the name of each animal on the farm.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9" name="Google Shape;2529;p160"/>
          <p:cNvSpPr txBox="1">
            <a:spLocks noGrp="1"/>
          </p:cNvSpPr>
          <p:nvPr>
            <p:ph type="subTitle" idx="3"/>
          </p:nvPr>
        </p:nvSpPr>
        <p:spPr>
          <a:xfrm>
            <a:off x="-147100" y="3236353"/>
            <a:ext cx="950181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" sz="16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.charAt()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method (research it), check if the first letter in the animal’s name begins with a “c” or “o”. If it does, create an alert saying: “Starts with c or an o!”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0" name="Google Shape;2530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2531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324233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Rock-Paper-Scissors with the Person Next to You!</a:t>
            </a:r>
            <a:endParaRPr/>
          </a:p>
        </p:txBody>
      </p:sp>
      <p:sp>
        <p:nvSpPr>
          <p:cNvPr id="2539" name="Google Shape;2539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five rounds.</a:t>
            </a:r>
            <a:endParaRPr/>
          </a:p>
        </p:txBody>
      </p:sp>
      <p:sp>
        <p:nvSpPr>
          <p:cNvPr id="2540" name="Google Shape;2540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41" name="Google Shape;254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62" y="1481625"/>
            <a:ext cx="7919074" cy="24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16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Pseudocode Rock-Paper-Scissors (RPS)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6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Pseudocode RPS (</a:t>
            </a:r>
            <a:r>
              <a:rPr lang="en-US" dirty="0"/>
              <a:t>22-PseudoCode)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5" name="Google Shape;2555;p16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6" name="Google Shape;2556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57" name="Google Shape;2557;p16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163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With a partner, spend a few moments outlining all the steps and conditions that go into a single game of rock paper scissors.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16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163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63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Try to break it down into steps that you could “code out.”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163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Think of basic elements like loops, if-then statements, arrays, alerts, etc.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3" name="Google Shape;2563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163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63"/>
          <p:cNvSpPr txBox="1">
            <a:spLocks noGrp="1"/>
          </p:cNvSpPr>
          <p:nvPr>
            <p:ph type="subTitle" idx="4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Be prepared to share your outlined approach.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8" name="Google Shape;2568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75" name="Google Shape;2575;p164"/>
          <p:cNvSpPr txBox="1">
            <a:spLocks noGrp="1"/>
          </p:cNvSpPr>
          <p:nvPr>
            <p:ph type="title"/>
          </p:nvPr>
        </p:nvSpPr>
        <p:spPr>
          <a:xfrm>
            <a:off x="274350" y="5568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just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pseudocoded!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6" name="Google Shape;257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00" y="1349150"/>
            <a:ext cx="3567475" cy="3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65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Let’s code it!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3" name="Google Shape;2583;p1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6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Don’t worry.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We’ll be here to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help you along the way.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0" name="Google Shape;2590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6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6" name="Google Shape;2596;p1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Jumping for JavaScript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16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Group Challenge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(4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Group Challenge: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Programming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RPS (</a:t>
            </a:r>
            <a:r>
              <a:rPr lang="en-US" dirty="0"/>
              <a:t>23-RPS-Coded)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3" name="Google Shape;2603;p16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4" name="Google Shape;2604;p1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168"/>
          <p:cNvSpPr/>
          <p:nvPr/>
        </p:nvSpPr>
        <p:spPr>
          <a:xfrm>
            <a:off x="1328025" y="878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168"/>
          <p:cNvSpPr txBox="1">
            <a:spLocks noGrp="1"/>
          </p:cNvSpPr>
          <p:nvPr>
            <p:ph type="subTitle" idx="1"/>
          </p:nvPr>
        </p:nvSpPr>
        <p:spPr>
          <a:xfrm>
            <a:off x="-12300" y="897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 groups of four, begin the process of coding out the rock-paper-scissors game. </a:t>
            </a:r>
            <a:endParaRPr sz="2000" dirty="0"/>
          </a:p>
        </p:txBody>
      </p:sp>
      <p:pic>
        <p:nvPicPr>
          <p:cNvPr id="2607" name="Google Shape;2607;p168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05243" y="9022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168"/>
          <p:cNvSpPr/>
          <p:nvPr/>
        </p:nvSpPr>
        <p:spPr>
          <a:xfrm>
            <a:off x="1328025" y="1671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168"/>
          <p:cNvSpPr txBox="1">
            <a:spLocks noGrp="1"/>
          </p:cNvSpPr>
          <p:nvPr>
            <p:ph type="subTitle" idx="2"/>
          </p:nvPr>
        </p:nvSpPr>
        <p:spPr>
          <a:xfrm>
            <a:off x="-12300" y="1691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 as much as you can on your own, but don't be afraid to ask for help if you feel your team is struggling.</a:t>
            </a:r>
            <a:endParaRPr sz="2000"/>
          </a:p>
        </p:txBody>
      </p:sp>
      <p:pic>
        <p:nvPicPr>
          <p:cNvPr id="2610" name="Google Shape;2610;p168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05243" y="169583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084" name="Google Shape;208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JavaScript?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what is it used for?)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Jumping for JavaScript</a:t>
            </a:r>
            <a:endParaRPr/>
          </a:p>
        </p:txBody>
      </p:sp>
      <p:sp>
        <p:nvSpPr>
          <p:cNvPr id="2617" name="Google Shape;2617;p1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Fill in the Missing Code (Together)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24" name="Google Shape;2624;p1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Definitions</a:t>
            </a:r>
            <a:endParaRPr/>
          </a:p>
        </p:txBody>
      </p:sp>
      <p:sp>
        <p:nvSpPr>
          <p:cNvPr id="2092" name="Google Shape;2092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93" name="Google Shape;2093;p124"/>
          <p:cNvSpPr/>
          <p:nvPr/>
        </p:nvSpPr>
        <p:spPr>
          <a:xfrm>
            <a:off x="1362456" y="1681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124"/>
          <p:cNvSpPr txBox="1">
            <a:spLocks noGrp="1"/>
          </p:cNvSpPr>
          <p:nvPr>
            <p:ph type="subTitle" idx="1"/>
          </p:nvPr>
        </p:nvSpPr>
        <p:spPr>
          <a:xfrm>
            <a:off x="25" y="1700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JavaScript is the third of the three fundamental programming languages of the modern web (along with HTML and CSS).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5" name="Google Shape;2095;p124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124"/>
          <p:cNvSpPr txBox="1">
            <a:spLocks noGrp="1"/>
          </p:cNvSpPr>
          <p:nvPr>
            <p:ph type="subTitle" idx="2"/>
          </p:nvPr>
        </p:nvSpPr>
        <p:spPr>
          <a:xfrm>
            <a:off x="-12175" y="25383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JavaScript allows developers to create dynamic web applications capable of taking in user inputs, changing what’s displayed to users, animating elements, and much more.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" name="Google Shape;2097;p12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95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2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5437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1" y="776513"/>
            <a:ext cx="570387" cy="83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06" name="Google Shape;210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25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a Variable?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 we declare one?)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</a:t>
            </a:r>
            <a:endParaRPr/>
          </a:p>
        </p:txBody>
      </p:sp>
      <p:sp>
        <p:nvSpPr>
          <p:cNvPr id="2114" name="Google Shape;2114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15" name="Google Shape;2115;p12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26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are the nouns of programming.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12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26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126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are “things” (numbers, strings, Booleans, etc.).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26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variable is composed of a variable name and a value.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1" name="Google Shape;2121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4" name="Google Shape;2124;p126"/>
          <p:cNvGraphicFramePr/>
          <p:nvPr>
            <p:extLst>
              <p:ext uri="{D42A27DB-BD31-4B8C-83A1-F6EECF244321}">
                <p14:modId xmlns:p14="http://schemas.microsoft.com/office/powerpoint/2010/main" val="3386436090"/>
              </p:ext>
            </p:extLst>
          </p:nvPr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nap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Count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1" name="Google Shape;21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27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meant by </a:t>
            </a:r>
            <a:r>
              <a:rPr lang="en" sz="30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does it differ from an alert,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prompt, or confirm?)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1962</Words>
  <Application>Microsoft Office PowerPoint</Application>
  <PresentationFormat>On-screen Show (16:9)</PresentationFormat>
  <Paragraphs>382</Paragraphs>
  <Slides>51</Slides>
  <Notes>51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Amatic SC</vt:lpstr>
      <vt:lpstr>Roboto Medium</vt:lpstr>
      <vt:lpstr>Inconsolata</vt:lpstr>
      <vt:lpstr>Roboto Light</vt:lpstr>
      <vt:lpstr>Roboto</vt:lpstr>
      <vt:lpstr>Roboto Thin</vt:lpstr>
      <vt:lpstr>Simple Light</vt:lpstr>
      <vt:lpstr>Unbranded</vt:lpstr>
      <vt:lpstr>Simple Light</vt:lpstr>
      <vt:lpstr>Lesson 3.2</vt:lpstr>
      <vt:lpstr>Today’s Class</vt:lpstr>
      <vt:lpstr>Objectives</vt:lpstr>
      <vt:lpstr>Basics Recap</vt:lpstr>
      <vt:lpstr>What is JavaScript? (And what is it used for?) </vt:lpstr>
      <vt:lpstr>JavaScript Definitions</vt:lpstr>
      <vt:lpstr>What is a Variable? (And how do we declare one?) </vt:lpstr>
      <vt:lpstr>Variable Basics</vt:lpstr>
      <vt:lpstr>What is meant by console.log? (And how does it differ from an alert,  prompt, or confirm?) </vt:lpstr>
      <vt:lpstr>Basic Variables</vt:lpstr>
      <vt:lpstr>Alerts, Prompts, Confirms</vt:lpstr>
      <vt:lpstr>What is an array?</vt:lpstr>
      <vt:lpstr>Basic Arrays </vt:lpstr>
      <vt:lpstr>How do we check conditions?</vt:lpstr>
      <vt:lpstr>If/Else Statements Are Critical</vt:lpstr>
      <vt:lpstr>Activity:  Basic JavaScript Dissection</vt:lpstr>
      <vt:lpstr>Activity: Basic JavaScript Dissection</vt:lpstr>
      <vt:lpstr>Activity:  Array Logging</vt:lpstr>
      <vt:lpstr>Activity: Array Logging (15-CoolPeopleArray)</vt:lpstr>
      <vt:lpstr>Activity: Array Setting</vt:lpstr>
      <vt:lpstr>Activity: Array Setting (16-ArraySetting)</vt:lpstr>
      <vt:lpstr>Back to The Zoo Pen</vt:lpstr>
      <vt:lpstr>Back to The Zoo Pen</vt:lpstr>
      <vt:lpstr>What’s wrong here?</vt:lpstr>
      <vt:lpstr>Don’t Repeat Yourself (DRY)</vt:lpstr>
      <vt:lpstr>Activity:  For Loop Dissection </vt:lpstr>
      <vt:lpstr>Activity: For Loop Dissection (17-MyFirstLoop)  </vt:lpstr>
      <vt:lpstr>Enter the For Loop</vt:lpstr>
      <vt:lpstr>Enter the For Loop</vt:lpstr>
      <vt:lpstr>Enter the For Loop</vt:lpstr>
      <vt:lpstr>Enter the For-Loop</vt:lpstr>
      <vt:lpstr>Run That Loop</vt:lpstr>
      <vt:lpstr>Run That Loop </vt:lpstr>
      <vt:lpstr>Run That Loop  </vt:lpstr>
      <vt:lpstr>Run That Loop   </vt:lpstr>
      <vt:lpstr>Activity: For Loop Zoo  </vt:lpstr>
      <vt:lpstr>Activity: For Loop Zoo (18-ZooLoop)</vt:lpstr>
      <vt:lpstr>Activity: Another Loop  </vt:lpstr>
      <vt:lpstr>Activity: Another Loop (19-AnotherLoop)  </vt:lpstr>
      <vt:lpstr>Group Activity (2 people):  Loop with Conditions  </vt:lpstr>
      <vt:lpstr>Group Activity: Loop with Conditions</vt:lpstr>
      <vt:lpstr>Rock-Paper-Scissors with the Person Next to You!</vt:lpstr>
      <vt:lpstr>Group Activity (2 people):  Pseudocode Rock-Paper-Scissors (RPS)  </vt:lpstr>
      <vt:lpstr>Group Activity: Pseudocode RPS (22-PseudoCode)</vt:lpstr>
      <vt:lpstr>You just pseudocoded!</vt:lpstr>
      <vt:lpstr>Let’s code it!</vt:lpstr>
      <vt:lpstr>Don’t worry. We’ll be here to  help you along the way.  </vt:lpstr>
      <vt:lpstr>PowerPoint Presentation</vt:lpstr>
      <vt:lpstr>Group Challenge: Programming RPS (23-RPS-Coded) </vt:lpstr>
      <vt:lpstr>Let’s Fill in the Missing Code (Together)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3.2</dc:title>
  <cp:lastModifiedBy>Spencer Shadley</cp:lastModifiedBy>
  <cp:revision>11</cp:revision>
  <dcterms:modified xsi:type="dcterms:W3CDTF">2019-11-29T07:24:47Z</dcterms:modified>
</cp:coreProperties>
</file>